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41A-C914-474E-BD38-AFBDF89C4315}" type="datetimeFigureOut">
              <a:rPr lang="it-IT" smtClean="0"/>
              <a:pPr/>
              <a:t>10/05/2012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321C-BBDC-49A8-8E0F-1716A25F6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41A-C914-474E-BD38-AFBDF89C4315}" type="datetimeFigureOut">
              <a:rPr lang="it-IT" smtClean="0"/>
              <a:pPr/>
              <a:t>10/05/2012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321C-BBDC-49A8-8E0F-1716A25F6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41A-C914-474E-BD38-AFBDF89C4315}" type="datetimeFigureOut">
              <a:rPr lang="it-IT" smtClean="0"/>
              <a:pPr/>
              <a:t>10/05/2012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321C-BBDC-49A8-8E0F-1716A25F6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41A-C914-474E-BD38-AFBDF89C4315}" type="datetimeFigureOut">
              <a:rPr lang="it-IT" smtClean="0"/>
              <a:pPr/>
              <a:t>10/05/2012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321C-BBDC-49A8-8E0F-1716A25F6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41A-C914-474E-BD38-AFBDF89C4315}" type="datetimeFigureOut">
              <a:rPr lang="it-IT" smtClean="0"/>
              <a:pPr/>
              <a:t>10/05/2012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321C-BBDC-49A8-8E0F-1716A25F6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41A-C914-474E-BD38-AFBDF89C4315}" type="datetimeFigureOut">
              <a:rPr lang="it-IT" smtClean="0"/>
              <a:pPr/>
              <a:t>10/05/2012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321C-BBDC-49A8-8E0F-1716A25F6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41A-C914-474E-BD38-AFBDF89C4315}" type="datetimeFigureOut">
              <a:rPr lang="it-IT" smtClean="0"/>
              <a:pPr/>
              <a:t>10/05/2012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321C-BBDC-49A8-8E0F-1716A25F6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41A-C914-474E-BD38-AFBDF89C4315}" type="datetimeFigureOut">
              <a:rPr lang="it-IT" smtClean="0"/>
              <a:pPr/>
              <a:t>10/05/2012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321C-BBDC-49A8-8E0F-1716A25F6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41A-C914-474E-BD38-AFBDF89C4315}" type="datetimeFigureOut">
              <a:rPr lang="it-IT" smtClean="0"/>
              <a:pPr/>
              <a:t>10/05/2012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321C-BBDC-49A8-8E0F-1716A25F6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41A-C914-474E-BD38-AFBDF89C4315}" type="datetimeFigureOut">
              <a:rPr lang="it-IT" smtClean="0"/>
              <a:pPr/>
              <a:t>10/05/2012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321C-BBDC-49A8-8E0F-1716A25F6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41A-C914-474E-BD38-AFBDF89C4315}" type="datetimeFigureOut">
              <a:rPr lang="it-IT" smtClean="0"/>
              <a:pPr/>
              <a:t>10/05/2012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321C-BBDC-49A8-8E0F-1716A25F6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41A-C914-474E-BD38-AFBDF89C4315}" type="datetimeFigureOut">
              <a:rPr lang="it-IT" smtClean="0"/>
              <a:pPr/>
              <a:t>10/05/2012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321C-BBDC-49A8-8E0F-1716A25F670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Il servizio ferroviario metropolitano (SFM) nell'ottica</a:t>
            </a:r>
            <a:br>
              <a:rPr lang="it-IT" b="1" dirty="0"/>
            </a:br>
            <a:r>
              <a:rPr lang="it-IT" b="1" dirty="0"/>
              <a:t>delle politiche nazionali e regionali.</a:t>
            </a:r>
            <a:br>
              <a:rPr lang="it-IT" b="1" dirty="0"/>
            </a:br>
            <a:r>
              <a:rPr lang="it-IT" b="1" dirty="0">
                <a:solidFill>
                  <a:srgbClr val="FF0000"/>
                </a:solidFill>
              </a:rPr>
              <a:t>Quale orizzonte per il trasporto su ferro a Bologna</a:t>
            </a:r>
            <a:r>
              <a:rPr lang="it-IT" b="1" dirty="0"/>
              <a:t>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440160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MARTEDI’ 8 Maggio Ore </a:t>
            </a:r>
            <a:r>
              <a:rPr lang="it-IT" b="1" dirty="0" smtClean="0"/>
              <a:t>21.00</a:t>
            </a:r>
          </a:p>
          <a:p>
            <a:r>
              <a:rPr lang="it-IT" b="1" dirty="0" smtClean="0"/>
              <a:t>Paolo Serra x Legambiente </a:t>
            </a:r>
          </a:p>
          <a:p>
            <a:r>
              <a:rPr lang="it-IT" b="1" dirty="0" smtClean="0"/>
              <a:t>all’Associazione  CIVICO 32 - Bologna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SFM: </a:t>
            </a:r>
            <a:r>
              <a:rPr lang="it-IT" dirty="0" smtClean="0">
                <a:solidFill>
                  <a:srgbClr val="FF0000"/>
                </a:solidFill>
              </a:rPr>
              <a:t>1 </a:t>
            </a:r>
            <a:r>
              <a:rPr lang="it-IT" dirty="0" smtClean="0">
                <a:solidFill>
                  <a:srgbClr val="FF0000"/>
                </a:solidFill>
              </a:rPr>
              <a:t>mozzo e 8 raggi?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u="sng" dirty="0" smtClean="0">
                <a:solidFill>
                  <a:srgbClr val="FF0000"/>
                </a:solidFill>
              </a:rPr>
              <a:t>350 km</a:t>
            </a:r>
            <a:r>
              <a:rPr lang="it-IT" sz="2700" u="sng" dirty="0" smtClean="0"/>
              <a:t> di binari e </a:t>
            </a:r>
            <a:r>
              <a:rPr lang="it-IT" sz="2700" u="sng" dirty="0" smtClean="0">
                <a:solidFill>
                  <a:srgbClr val="FF0000"/>
                </a:solidFill>
              </a:rPr>
              <a:t>87 stazioni</a:t>
            </a:r>
            <a:r>
              <a:rPr lang="it-IT" sz="2700" u="sng" dirty="0" smtClean="0"/>
              <a:t>, capaci di servire </a:t>
            </a:r>
            <a:r>
              <a:rPr lang="it-IT" sz="2700" u="sng" dirty="0" smtClean="0">
                <a:solidFill>
                  <a:srgbClr val="FF0000"/>
                </a:solidFill>
              </a:rPr>
              <a:t>l’88 % dei residenti </a:t>
            </a:r>
            <a:r>
              <a:rPr lang="it-IT" sz="2700" u="sng" dirty="0" smtClean="0"/>
              <a:t>dell’area metropolitana</a:t>
            </a:r>
            <a:r>
              <a:rPr lang="it-IT" u="sng" dirty="0" smtClean="0"/>
              <a:t>.</a:t>
            </a:r>
            <a:endParaRPr lang="it-IT" dirty="0"/>
          </a:p>
        </p:txBody>
      </p:sp>
      <p:pic>
        <p:nvPicPr>
          <p:cNvPr id="4" name="Segnaposto contenuto 3" descr="sfm_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416824" cy="43924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O meglio </a:t>
            </a:r>
            <a:r>
              <a:rPr lang="it-IT" dirty="0" smtClean="0"/>
              <a:t>una </a:t>
            </a:r>
            <a:r>
              <a:rPr lang="it-IT" b="1" dirty="0" smtClean="0">
                <a:solidFill>
                  <a:srgbClr val="FF0000"/>
                </a:solidFill>
              </a:rPr>
              <a:t>GRIGLIA?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dirty="0" smtClean="0"/>
              <a:t> </a:t>
            </a:r>
            <a:r>
              <a:rPr lang="it-IT" sz="2700" b="1" dirty="0" smtClean="0"/>
              <a:t>5 </a:t>
            </a:r>
            <a:r>
              <a:rPr lang="it-IT" sz="2200" b="1" dirty="0" smtClean="0">
                <a:solidFill>
                  <a:srgbClr val="FF0000"/>
                </a:solidFill>
              </a:rPr>
              <a:t>linee </a:t>
            </a:r>
            <a:r>
              <a:rPr lang="it-IT" sz="4000" b="1" dirty="0" smtClean="0"/>
              <a:t>passanti</a:t>
            </a:r>
            <a:r>
              <a:rPr lang="it-IT" sz="2200" b="1" dirty="0" smtClean="0"/>
              <a:t> </a:t>
            </a:r>
            <a:r>
              <a:rPr lang="it-IT" sz="2200" b="1" dirty="0" smtClean="0">
                <a:solidFill>
                  <a:srgbClr val="FF0000"/>
                </a:solidFill>
              </a:rPr>
              <a:t>in Centrale </a:t>
            </a:r>
            <a:r>
              <a:rPr lang="it-IT" sz="2200" b="1" dirty="0" smtClean="0">
                <a:solidFill>
                  <a:srgbClr val="FF0000"/>
                </a:solidFill>
              </a:rPr>
              <a:t> </a:t>
            </a:r>
            <a:r>
              <a:rPr lang="it-IT" sz="2700" b="1" dirty="0" smtClean="0"/>
              <a:t>4</a:t>
            </a:r>
            <a:r>
              <a:rPr lang="it-IT" sz="2700" b="1" dirty="0" smtClean="0">
                <a:solidFill>
                  <a:srgbClr val="FF0000"/>
                </a:solidFill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</a:rPr>
              <a:t>a Prati di </a:t>
            </a:r>
            <a:r>
              <a:rPr lang="it-IT" sz="2200" b="1" dirty="0" err="1" smtClean="0">
                <a:solidFill>
                  <a:srgbClr val="FF0000"/>
                </a:solidFill>
              </a:rPr>
              <a:t>Caprara</a:t>
            </a:r>
            <a:r>
              <a:rPr lang="it-IT" sz="2200" b="1" dirty="0" smtClean="0">
                <a:solidFill>
                  <a:srgbClr val="FF0000"/>
                </a:solidFill>
              </a:rPr>
              <a:t>  </a:t>
            </a:r>
            <a:r>
              <a:rPr lang="it-IT" sz="2700" b="1" dirty="0" smtClean="0"/>
              <a:t>4</a:t>
            </a:r>
            <a:r>
              <a:rPr lang="it-IT" sz="2200" b="1" dirty="0" smtClean="0">
                <a:solidFill>
                  <a:srgbClr val="FF0000"/>
                </a:solidFill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</a:rPr>
              <a:t>a </a:t>
            </a:r>
            <a:r>
              <a:rPr lang="it-IT" sz="2200" b="1" dirty="0" err="1" smtClean="0">
                <a:solidFill>
                  <a:srgbClr val="FF0000"/>
                </a:solidFill>
              </a:rPr>
              <a:t>S.Vitale-Rimesse</a:t>
            </a:r>
            <a:r>
              <a:rPr lang="it-IT" sz="2200" b="1" dirty="0" smtClean="0">
                <a:solidFill>
                  <a:srgbClr val="FF0000"/>
                </a:solidFill>
              </a:rPr>
              <a:t> </a:t>
            </a:r>
            <a:endParaRPr lang="it-IT" sz="22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sfm ritaglio gran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8229600" cy="424847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Cadenza 15’ </a:t>
            </a:r>
            <a:r>
              <a:rPr lang="it-IT" sz="2800" dirty="0" smtClean="0"/>
              <a:t>in città un metro di superficie dalle Roveri a </a:t>
            </a:r>
            <a:r>
              <a:rPr lang="it-IT" sz="2800" dirty="0" err="1" smtClean="0"/>
              <a:t>Casteldebole</a:t>
            </a:r>
            <a:r>
              <a:rPr lang="it-IT" sz="2800" dirty="0" smtClean="0"/>
              <a:t>  </a:t>
            </a:r>
            <a:r>
              <a:rPr lang="it-IT" sz="2800" dirty="0" smtClean="0"/>
              <a:t>più un secondo possibile dalla Centrale al </a:t>
            </a:r>
            <a:r>
              <a:rPr lang="it-IT" sz="2800" dirty="0" err="1" smtClean="0"/>
              <a:t>Caab</a:t>
            </a:r>
            <a:endParaRPr lang="it-IT" sz="2800" dirty="0"/>
          </a:p>
        </p:txBody>
      </p:sp>
      <p:pic>
        <p:nvPicPr>
          <p:cNvPr id="4" name="Segnaposto contenuto 3" descr="SFM stazioni urbane copertu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7" y="1600200"/>
            <a:ext cx="698477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Ed in </a:t>
            </a:r>
            <a:r>
              <a:rPr lang="it-IT" sz="3200" dirty="0" smtClean="0"/>
              <a:t>centro di nuovo in </a:t>
            </a:r>
            <a:r>
              <a:rPr lang="it-IT" sz="3200" dirty="0" smtClean="0">
                <a:solidFill>
                  <a:srgbClr val="FF0000"/>
                </a:solidFill>
              </a:rPr>
              <a:t>TRAM sulla T rovesciata</a:t>
            </a:r>
            <a:br>
              <a:rPr lang="it-IT" sz="3200" dirty="0" smtClean="0">
                <a:solidFill>
                  <a:srgbClr val="FF0000"/>
                </a:solidFill>
              </a:rPr>
            </a:br>
            <a:r>
              <a:rPr lang="it-IT" sz="2800" dirty="0" smtClean="0"/>
              <a:t>da Corticella a Borgo Panigale e San Lazzaro</a:t>
            </a:r>
            <a:endParaRPr lang="it-IT" sz="2800" dirty="0"/>
          </a:p>
        </p:txBody>
      </p:sp>
      <p:pic>
        <p:nvPicPr>
          <p:cNvPr id="4" name="Segnaposto contenuto 3" descr="proposta indece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992887" cy="52565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Come a </a:t>
            </a:r>
            <a:r>
              <a:rPr lang="it-IT" b="1" dirty="0" smtClean="0"/>
              <a:t>Bordeaux!!!</a:t>
            </a:r>
            <a:endParaRPr lang="it-IT" b="1" dirty="0"/>
          </a:p>
        </p:txBody>
      </p:sp>
      <p:pic>
        <p:nvPicPr>
          <p:cNvPr id="4" name="Segnaposto contenuto 3" descr="bordeaux cent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192688" cy="43204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Quanto </a:t>
            </a:r>
            <a:r>
              <a:rPr lang="it-IT" dirty="0" smtClean="0">
                <a:solidFill>
                  <a:srgbClr val="FF0000"/>
                </a:solidFill>
              </a:rPr>
              <a:t>danaro</a:t>
            </a:r>
            <a:r>
              <a:rPr lang="it-IT" dirty="0" smtClean="0"/>
              <a:t> occorre?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it-IT" dirty="0" smtClean="0"/>
              <a:t>Secondo il rapporto 2011, presentato dal Comitato per il Nodo (pag. 108), per la </a:t>
            </a:r>
            <a:r>
              <a:rPr lang="it-IT" dirty="0" smtClean="0">
                <a:solidFill>
                  <a:srgbClr val="FF0000"/>
                </a:solidFill>
              </a:rPr>
              <a:t>parte infrastrutturale e tecnologica </a:t>
            </a:r>
            <a:r>
              <a:rPr lang="it-IT" dirty="0" smtClean="0"/>
              <a:t>sono da reperire </a:t>
            </a:r>
            <a:r>
              <a:rPr lang="it-IT" dirty="0" smtClean="0">
                <a:solidFill>
                  <a:srgbClr val="FF0000"/>
                </a:solidFill>
              </a:rPr>
              <a:t>32 milioni,</a:t>
            </a:r>
            <a:r>
              <a:rPr lang="it-IT" dirty="0" smtClean="0"/>
              <a:t> ai quali aggiungerne </a:t>
            </a:r>
            <a:r>
              <a:rPr lang="it-IT" dirty="0" smtClean="0">
                <a:solidFill>
                  <a:srgbClr val="FF0000"/>
                </a:solidFill>
              </a:rPr>
              <a:t>8</a:t>
            </a:r>
            <a:r>
              <a:rPr lang="it-IT" dirty="0" smtClean="0"/>
              <a:t> per il raddoppio della canna interrata della parte urbana della </a:t>
            </a:r>
            <a:r>
              <a:rPr lang="it-IT" dirty="0" err="1" smtClean="0"/>
              <a:t>Bologna-Budrio</a:t>
            </a:r>
            <a:r>
              <a:rPr lang="it-IT" dirty="0" smtClean="0"/>
              <a:t>, per le </a:t>
            </a:r>
            <a:r>
              <a:rPr lang="it-IT" dirty="0" smtClean="0">
                <a:solidFill>
                  <a:srgbClr val="FF0000"/>
                </a:solidFill>
              </a:rPr>
              <a:t>stazioni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17 milioni</a:t>
            </a:r>
            <a:r>
              <a:rPr lang="it-IT" dirty="0" smtClean="0"/>
              <a:t>, ai quali aggiungerne </a:t>
            </a:r>
            <a:r>
              <a:rPr lang="it-IT" dirty="0" smtClean="0">
                <a:solidFill>
                  <a:srgbClr val="FF0000"/>
                </a:solidFill>
              </a:rPr>
              <a:t>3</a:t>
            </a:r>
            <a:r>
              <a:rPr lang="it-IT" dirty="0" smtClean="0"/>
              <a:t> per la parte nord della Stazione Aeroporto/Borgo Panigale Scalo, e per il </a:t>
            </a:r>
            <a:r>
              <a:rPr lang="it-IT" dirty="0" smtClean="0">
                <a:solidFill>
                  <a:srgbClr val="FF0000"/>
                </a:solidFill>
              </a:rPr>
              <a:t>materiale rotabile 140 milioni</a:t>
            </a:r>
            <a:r>
              <a:rPr lang="it-IT" dirty="0" smtClean="0"/>
              <a:t>. Uno sforzo ingente di circa </a:t>
            </a:r>
            <a:r>
              <a:rPr lang="it-IT" dirty="0" smtClean="0">
                <a:solidFill>
                  <a:srgbClr val="FF0000"/>
                </a:solidFill>
              </a:rPr>
              <a:t>200 milioni </a:t>
            </a:r>
            <a:r>
              <a:rPr lang="it-IT" dirty="0" smtClean="0"/>
              <a:t>ma non impossibile date le risorse complessivamente disponibili, (cui aggiungere anche i </a:t>
            </a:r>
            <a:r>
              <a:rPr lang="it-IT" dirty="0" smtClean="0">
                <a:solidFill>
                  <a:srgbClr val="FF0000"/>
                </a:solidFill>
              </a:rPr>
              <a:t>7,7 di RFI ed i 5,5 di RER</a:t>
            </a:r>
            <a:r>
              <a:rPr lang="it-IT" dirty="0" smtClean="0"/>
              <a:t>).</a:t>
            </a:r>
          </a:p>
          <a:p>
            <a:pPr fontAlgn="base"/>
            <a:r>
              <a:rPr lang="it-IT" dirty="0" smtClean="0"/>
              <a:t>Per la </a:t>
            </a:r>
            <a:r>
              <a:rPr lang="it-IT" dirty="0" smtClean="0">
                <a:solidFill>
                  <a:srgbClr val="FF0000"/>
                </a:solidFill>
              </a:rPr>
              <a:t>gestione </a:t>
            </a:r>
            <a:r>
              <a:rPr lang="it-IT" dirty="0" smtClean="0"/>
              <a:t>lo stesso rapporto prevede il passaggio del contributo pubblico annuale </a:t>
            </a:r>
            <a:r>
              <a:rPr lang="it-IT" dirty="0" smtClean="0">
                <a:solidFill>
                  <a:srgbClr val="FF0000"/>
                </a:solidFill>
              </a:rPr>
              <a:t>dai 38 milioni attuali a 55,4 a servizio implementato </a:t>
            </a:r>
            <a:r>
              <a:rPr lang="it-IT" dirty="0" smtClean="0"/>
              <a:t>(ma la concessione in uso del materiale rotabile nuovo comporterebbe uno sconto).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Trovare i fondi </a:t>
            </a:r>
            <a:r>
              <a:rPr lang="it-IT" sz="3200" dirty="0" smtClean="0"/>
              <a:t>per completare e gestire il SFM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- ripristinare l’addizionale del 10% sul bollo cancellata nel 2002 (</a:t>
            </a:r>
            <a:r>
              <a:rPr lang="it-IT" dirty="0" smtClean="0">
                <a:solidFill>
                  <a:srgbClr val="FF0000"/>
                </a:solidFill>
              </a:rPr>
              <a:t>circa 60 milioni annui</a:t>
            </a:r>
            <a:r>
              <a:rPr lang="it-IT" dirty="0" smtClean="0"/>
              <a:t>)</a:t>
            </a:r>
          </a:p>
          <a:p>
            <a:r>
              <a:rPr lang="it-IT" dirty="0" smtClean="0"/>
              <a:t>- </a:t>
            </a:r>
            <a:r>
              <a:rPr lang="it-IT" dirty="0" err="1" smtClean="0"/>
              <a:t>ridestinare</a:t>
            </a:r>
            <a:r>
              <a:rPr lang="it-IT" dirty="0" smtClean="0"/>
              <a:t> i fondi ex metro-tramvia (</a:t>
            </a:r>
            <a:r>
              <a:rPr lang="it-IT" dirty="0" smtClean="0">
                <a:solidFill>
                  <a:srgbClr val="FF0000"/>
                </a:solidFill>
              </a:rPr>
              <a:t>circa 220 milioni</a:t>
            </a:r>
            <a:r>
              <a:rPr lang="it-IT" dirty="0" smtClean="0"/>
              <a:t>) </a:t>
            </a:r>
          </a:p>
          <a:p>
            <a:r>
              <a:rPr lang="it-IT" dirty="0" smtClean="0"/>
              <a:t>- imporre un pedaggio in Tangenziale</a:t>
            </a:r>
          </a:p>
          <a:p>
            <a:r>
              <a:rPr lang="it-IT" dirty="0" smtClean="0"/>
              <a:t>- imporre una addizionale sui pedaggi autostrada </a:t>
            </a:r>
          </a:p>
          <a:p>
            <a:r>
              <a:rPr lang="it-IT" dirty="0" smtClean="0"/>
              <a:t>- imporre una tassa di scopo ai residenti</a:t>
            </a:r>
          </a:p>
          <a:p>
            <a:r>
              <a:rPr lang="it-IT" dirty="0" smtClean="0"/>
              <a:t>- imporre una tassa di soggiorno ai non residenti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280</Words>
  <Application>Microsoft Office PowerPoint</Application>
  <PresentationFormat>Presentazione su schermo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Il servizio ferroviario metropolitano (SFM) nell'ottica delle politiche nazionali e regionali. Quale orizzonte per il trasporto su ferro a Bologna?</vt:lpstr>
      <vt:lpstr>SFM: 1 mozzo e 8 raggi?  350 km di binari e 87 stazioni, capaci di servire l’88 % dei residenti dell’area metropolitana.</vt:lpstr>
      <vt:lpstr>O meglio una GRIGLIA?  5 linee passanti in Centrale  4 a Prati di Caprara  4 a S.Vitale-Rimesse </vt:lpstr>
      <vt:lpstr>Cadenza 15’ in città un metro di superficie dalle Roveri a Casteldebole  più un secondo possibile dalla Centrale al Caab</vt:lpstr>
      <vt:lpstr>Ed in centro di nuovo in TRAM sulla T rovesciata da Corticella a Borgo Panigale e San Lazzaro</vt:lpstr>
      <vt:lpstr>Come a Bordeaux!!!</vt:lpstr>
      <vt:lpstr>Quanto danaro occorre?</vt:lpstr>
      <vt:lpstr>Trovare i fondi per completare e gestire il SFM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servizio ferroviario metropolitano (SFM) nell'ottica delle politiche nazionali e regionali. Quale orizzonte per il trasporto su ferro a Bologna?</dc:title>
  <dc:creator>Babbo</dc:creator>
  <cp:lastModifiedBy>Babbo</cp:lastModifiedBy>
  <cp:revision>33</cp:revision>
  <dcterms:created xsi:type="dcterms:W3CDTF">2012-05-07T09:04:04Z</dcterms:created>
  <dcterms:modified xsi:type="dcterms:W3CDTF">2012-05-10T15:23:19Z</dcterms:modified>
</cp:coreProperties>
</file>